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9" r:id="rId3"/>
    <p:sldId id="270" r:id="rId4"/>
    <p:sldId id="257" r:id="rId5"/>
    <p:sldId id="263" r:id="rId6"/>
    <p:sldId id="271" r:id="rId7"/>
    <p:sldId id="272" r:id="rId8"/>
    <p:sldId id="258" r:id="rId9"/>
    <p:sldId id="268" r:id="rId10"/>
    <p:sldId id="259" r:id="rId11"/>
    <p:sldId id="264" r:id="rId12"/>
    <p:sldId id="265" r:id="rId13"/>
    <p:sldId id="260" r:id="rId14"/>
    <p:sldId id="274" r:id="rId15"/>
    <p:sldId id="275" r:id="rId16"/>
    <p:sldId id="273" r:id="rId17"/>
    <p:sldId id="261" r:id="rId18"/>
    <p:sldId id="26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0" autoAdjust="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12F41-4624-4D3F-8338-E7AAD22F9BB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2DAE7-0773-44CB-B286-CEB59281BD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18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DAE7-0773-44CB-B286-CEB59281BDC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62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DAE7-0773-44CB-B286-CEB59281BDC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79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98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859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51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9652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652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674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57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01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93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44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59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5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31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46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74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EAB6B-3846-4BCF-AA52-15EB9D31A8E2}" type="datetimeFigureOut">
              <a:rPr lang="zh-TW" altLang="en-US" smtClean="0"/>
              <a:t>2022/6/20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CB41DF-6C03-46DC-BBA6-BE4E97D9D2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2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l.moa.tw/WorldChampionship/year2021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C7C99-588A-BDD6-CB35-6AEBB62B8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英雄聯盟戰績勝敗預測</a:t>
            </a:r>
            <a:br>
              <a:rPr lang="en-US" altLang="zh-TW" dirty="0"/>
            </a:br>
            <a:r>
              <a:rPr lang="en-US" altLang="zh-TW" sz="3200" dirty="0"/>
              <a:t>Logistic Regression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692EAE-211C-F26F-C671-283C15B9F7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B10717014 </a:t>
            </a:r>
            <a:r>
              <a:rPr lang="zh-TW" altLang="en-US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29674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C41744-3391-2BA6-E571-635F7F89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2A36E-4B22-26E6-8381-A665F6792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1527" y="1638299"/>
            <a:ext cx="5393291" cy="4555463"/>
          </a:xfrm>
        </p:spPr>
        <p:txBody>
          <a:bodyPr/>
          <a:lstStyle/>
          <a:p>
            <a:r>
              <a:rPr lang="el-GR" altLang="zh-TW" dirty="0"/>
              <a:t>Β</a:t>
            </a:r>
            <a:r>
              <a:rPr lang="en-US" altLang="zh-TW" dirty="0"/>
              <a:t>5 = 19.157999020699602</a:t>
            </a:r>
          </a:p>
          <a:p>
            <a:r>
              <a:rPr lang="en-US" altLang="zh-TW" dirty="0"/>
              <a:t>B6 = 0.35105071863852</a:t>
            </a:r>
          </a:p>
          <a:p>
            <a:r>
              <a:rPr lang="en-US" altLang="zh-TW" dirty="0"/>
              <a:t>B7 = 9.928843532034763</a:t>
            </a:r>
          </a:p>
          <a:p>
            <a:r>
              <a:rPr lang="en-US" altLang="zh-TW" dirty="0"/>
              <a:t>B8 = 9.023619315003609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D1C8AC0-8B19-9DAF-0CB0-5C71F8543808}"/>
              </a:ext>
            </a:extLst>
          </p:cNvPr>
          <p:cNvSpPr txBox="1">
            <a:spLocks/>
          </p:cNvSpPr>
          <p:nvPr/>
        </p:nvSpPr>
        <p:spPr>
          <a:xfrm>
            <a:off x="829734" y="1638299"/>
            <a:ext cx="4386502" cy="4555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altLang="zh-TW" dirty="0"/>
              <a:t>Β</a:t>
            </a:r>
            <a:r>
              <a:rPr lang="en-US" altLang="zh-TW" dirty="0"/>
              <a:t>0 = -23.716915850232404 </a:t>
            </a:r>
          </a:p>
          <a:p>
            <a:r>
              <a:rPr lang="en-US" altLang="zh-TW" dirty="0"/>
              <a:t>B1 = 0.19667221192051132</a:t>
            </a:r>
          </a:p>
          <a:p>
            <a:r>
              <a:rPr lang="en-US" altLang="zh-TW" dirty="0"/>
              <a:t>B2 = 0.19667221191779544</a:t>
            </a:r>
          </a:p>
          <a:p>
            <a:r>
              <a:rPr lang="en-US" altLang="zh-TW" dirty="0"/>
              <a:t>B3 = -0.34029240997803334</a:t>
            </a:r>
          </a:p>
          <a:p>
            <a:r>
              <a:rPr lang="en-US" altLang="zh-TW" dirty="0"/>
              <a:t>B4 = 0.8674585997350936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EC2C63-F389-F84E-8F9E-8651D05F2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83" t="41778" b="40296"/>
          <a:stretch/>
        </p:blipFill>
        <p:spPr>
          <a:xfrm>
            <a:off x="367900" y="4353561"/>
            <a:ext cx="11456199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43F67D-1891-70C2-28EC-F0D9AB16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BF653F-5E36-1594-3BAC-67D60B27F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912" y="218223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Loss function </a:t>
            </a:r>
            <a:r>
              <a:rPr lang="zh-TW" altLang="en-US" sz="2400" dirty="0"/>
              <a:t>變化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0B1D4-535A-D71D-7867-F463D9DF6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4" t="25303" r="55255" b="24394"/>
          <a:stretch/>
        </p:blipFill>
        <p:spPr>
          <a:xfrm>
            <a:off x="3252356" y="364238"/>
            <a:ext cx="4135581" cy="6129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1FCBA0-E840-0830-0AD8-A23585DA3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9" t="25000" r="63182" b="24091"/>
          <a:stretch/>
        </p:blipFill>
        <p:spPr>
          <a:xfrm>
            <a:off x="7595755" y="364238"/>
            <a:ext cx="4396475" cy="612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37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FCBAC74-ED6D-3617-7B33-3D8C945BA906}"/>
              </a:ext>
            </a:extLst>
          </p:cNvPr>
          <p:cNvSpPr txBox="1">
            <a:spLocks/>
          </p:cNvSpPr>
          <p:nvPr/>
        </p:nvSpPr>
        <p:spPr>
          <a:xfrm>
            <a:off x="386386" y="1091045"/>
            <a:ext cx="8596668" cy="561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+mn-ea"/>
              </a:rPr>
              <a:t>擊殺數 </a:t>
            </a:r>
            <a:r>
              <a:rPr lang="en-US" altLang="zh-TW" sz="2400" dirty="0">
                <a:latin typeface="+mn-ea"/>
              </a:rPr>
              <a:t>(31/19)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死亡數 </a:t>
            </a:r>
            <a:r>
              <a:rPr lang="en-US" altLang="zh-TW" sz="2400" dirty="0">
                <a:latin typeface="+mn-ea"/>
              </a:rPr>
              <a:t>(20/31)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助攻數 </a:t>
            </a:r>
            <a:r>
              <a:rPr lang="en-US" altLang="zh-TW" sz="2400" dirty="0">
                <a:latin typeface="+mn-ea"/>
              </a:rPr>
              <a:t>(40/30)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en-US" altLang="zh-TW" sz="2400" dirty="0">
                <a:latin typeface="+mn-ea"/>
              </a:rPr>
              <a:t>KDA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sz="2400" dirty="0">
                <a:latin typeface="+mn-ea"/>
              </a:rPr>
              <a:t>(3.55/1.58)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金錢 </a:t>
            </a:r>
            <a:r>
              <a:rPr lang="en-US" altLang="zh-TW" sz="2400" dirty="0">
                <a:latin typeface="+mn-ea"/>
              </a:rPr>
              <a:t>(63.9/ 54.1)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放置偵查守衛數量 </a:t>
            </a:r>
            <a:r>
              <a:rPr lang="en-US" altLang="zh-TW" sz="2400" dirty="0">
                <a:latin typeface="+mn-ea"/>
              </a:rPr>
              <a:t>(55/61)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TW" altLang="en-US" sz="2400" dirty="0">
                <a:latin typeface="+mn-ea"/>
              </a:rPr>
              <a:t> 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拆除偵查守衛數量 </a:t>
            </a:r>
            <a:r>
              <a:rPr lang="en-US" altLang="zh-TW" sz="2400" dirty="0">
                <a:latin typeface="+mn-ea"/>
              </a:rPr>
              <a:t>(18/14)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巴龍數 </a:t>
            </a:r>
            <a:r>
              <a:rPr lang="en-US" altLang="zh-TW" sz="2400" dirty="0">
                <a:latin typeface="+mn-ea"/>
              </a:rPr>
              <a:t>(1/0)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小龍數 </a:t>
            </a:r>
            <a:r>
              <a:rPr lang="en-US" altLang="zh-TW" sz="2400" dirty="0">
                <a:latin typeface="+mn-ea"/>
              </a:rPr>
              <a:t>(3/2) </a:t>
            </a:r>
            <a:r>
              <a:rPr lang="en-US" altLang="zh-TW" sz="2400" dirty="0">
                <a:solidFill>
                  <a:srgbClr val="FF0000"/>
                </a:solidFill>
                <a:latin typeface="+mn-ea"/>
              </a:rPr>
              <a:t>1</a:t>
            </a:r>
          </a:p>
          <a:p>
            <a:r>
              <a:rPr lang="zh-TW" altLang="en-US" sz="2400" dirty="0">
                <a:latin typeface="+mn-ea"/>
              </a:rPr>
              <a:t>勝敗 </a:t>
            </a:r>
            <a:r>
              <a:rPr lang="en-US" altLang="zh-TW" sz="2400" dirty="0">
                <a:latin typeface="+mn-ea"/>
              </a:rPr>
              <a:t>(1/0) </a:t>
            </a:r>
            <a:r>
              <a:rPr lang="en-US" altLang="zh-TW" sz="2400" dirty="0">
                <a:solidFill>
                  <a:srgbClr val="2506E0"/>
                </a:solidFill>
                <a:latin typeface="+mn-ea"/>
              </a:rPr>
              <a:t>1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C33A85D-3DDB-B292-A750-CD40C634F39A}"/>
              </a:ext>
            </a:extLst>
          </p:cNvPr>
          <p:cNvSpPr txBox="1">
            <a:spLocks/>
          </p:cNvSpPr>
          <p:nvPr/>
        </p:nvSpPr>
        <p:spPr>
          <a:xfrm>
            <a:off x="5130195" y="239475"/>
            <a:ext cx="5882797" cy="78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>
                <a:latin typeface="+mn-ea"/>
              </a:rPr>
              <a:t>實際測試</a:t>
            </a:r>
            <a:endParaRPr lang="en-US" altLang="zh-TW" sz="3200" dirty="0">
              <a:latin typeface="+mn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DA57EF3-968A-3050-2FB7-7433B2C73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3" t="28541" r="24404" b="46364"/>
          <a:stretch/>
        </p:blipFill>
        <p:spPr>
          <a:xfrm>
            <a:off x="4005064" y="5008397"/>
            <a:ext cx="8048390" cy="172104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7DF53B-CDCA-5172-8560-0D391D2CD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5" t="14697" r="23636" b="15909"/>
          <a:stretch/>
        </p:blipFill>
        <p:spPr>
          <a:xfrm>
            <a:off x="5130195" y="967325"/>
            <a:ext cx="6757005" cy="391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1FAA2-0115-D79A-C298-BF28C4CE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43385-4407-BE51-66F0-5699A4EF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2545"/>
            <a:ext cx="8596668" cy="4378817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Accuracy = 95.8%</a:t>
            </a:r>
          </a:p>
          <a:p>
            <a:r>
              <a:rPr lang="zh-TW" altLang="en-US" sz="2800" dirty="0"/>
              <a:t>預測：</a:t>
            </a:r>
            <a:r>
              <a:rPr lang="en-US" altLang="zh-TW" sz="2800" dirty="0"/>
              <a:t>100% &gt;= 50%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勝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34AB0C9-9CE3-0C88-33D6-949E50538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0" t="42074" b="30667"/>
          <a:stretch/>
        </p:blipFill>
        <p:spPr>
          <a:xfrm>
            <a:off x="421005" y="3246121"/>
            <a:ext cx="1134999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B88533-CFE2-AC21-038C-4EAF4614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15" y="5122717"/>
            <a:ext cx="11313775" cy="163137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想法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在巨量優勢下，卻因</a:t>
            </a:r>
            <a:r>
              <a:rPr lang="zh-TW" altLang="en-US" sz="2400" dirty="0">
                <a:solidFill>
                  <a:srgbClr val="FF0000"/>
                </a:solidFill>
              </a:rPr>
              <a:t>單個人失誤</a:t>
            </a:r>
            <a:r>
              <a:rPr lang="zh-TW" altLang="en-US" sz="2400" dirty="0"/>
              <a:t>或</a:t>
            </a:r>
            <a:r>
              <a:rPr lang="zh-TW" altLang="en-US" sz="2400" dirty="0">
                <a:solidFill>
                  <a:srgbClr val="FF0000"/>
                </a:solidFill>
              </a:rPr>
              <a:t>陣容後期不利</a:t>
            </a:r>
            <a:r>
              <a:rPr lang="zh-TW" altLang="en-US" sz="2400" dirty="0"/>
              <a:t>而導致遊戲戰敗。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利用此程式可以輕易觀察出來。</a:t>
            </a:r>
            <a:endParaRPr lang="en-US" altLang="zh-TW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3E0668-8FA1-EBE9-202E-C87D845F5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14849" r="23722" b="13182"/>
          <a:stretch/>
        </p:blipFill>
        <p:spPr>
          <a:xfrm>
            <a:off x="4320888" y="187034"/>
            <a:ext cx="7659830" cy="45823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77FB0D-C982-DAF6-602E-E873312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5" t="29394" r="26023" b="11818"/>
          <a:stretch/>
        </p:blipFill>
        <p:spPr>
          <a:xfrm>
            <a:off x="211282" y="194829"/>
            <a:ext cx="3989618" cy="27691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6E5122-4551-F9D6-84E4-EFE26F966299}"/>
              </a:ext>
            </a:extLst>
          </p:cNvPr>
          <p:cNvSpPr txBox="1"/>
          <p:nvPr/>
        </p:nvSpPr>
        <p:spPr>
          <a:xfrm>
            <a:off x="4769426" y="3167390"/>
            <a:ext cx="96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</a:rPr>
              <a:t>我方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98869A8-B656-A9DC-E0BE-A03A1175EBF5}"/>
              </a:ext>
            </a:extLst>
          </p:cNvPr>
          <p:cNvSpPr/>
          <p:nvPr/>
        </p:nvSpPr>
        <p:spPr>
          <a:xfrm>
            <a:off x="5616285" y="2348346"/>
            <a:ext cx="3808270" cy="134134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C9390BB-8E2B-F532-949A-4E5E51E7777A}"/>
              </a:ext>
            </a:extLst>
          </p:cNvPr>
          <p:cNvSpPr/>
          <p:nvPr/>
        </p:nvSpPr>
        <p:spPr>
          <a:xfrm>
            <a:off x="4664649" y="187034"/>
            <a:ext cx="1071131" cy="62599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3531D4-F380-0F93-2186-540312D6EA6C}"/>
              </a:ext>
            </a:extLst>
          </p:cNvPr>
          <p:cNvSpPr txBox="1"/>
          <p:nvPr/>
        </p:nvSpPr>
        <p:spPr>
          <a:xfrm>
            <a:off x="2469571" y="500033"/>
            <a:ext cx="96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</a:rPr>
              <a:t>我方</a:t>
            </a:r>
          </a:p>
        </p:txBody>
      </p:sp>
    </p:spTree>
    <p:extLst>
      <p:ext uri="{BB962C8B-B14F-4D97-AF65-F5344CB8AC3E}">
        <p14:creationId xmlns:p14="http://schemas.microsoft.com/office/powerpoint/2010/main" val="62524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A383D-573B-7049-9CC1-E91F0824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6AB4A9-D4EA-8E18-A2B4-D2503D44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512</a:t>
            </a:r>
            <a:r>
              <a:rPr lang="zh-TW" altLang="en-US" sz="2800" dirty="0"/>
              <a:t>種排列可能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0D4209-29EC-C2CF-613C-D027F2907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3" r="25170" b="6364"/>
          <a:stretch/>
        </p:blipFill>
        <p:spPr>
          <a:xfrm>
            <a:off x="5912428" y="218209"/>
            <a:ext cx="6037118" cy="64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EF80C-CDD0-2588-66FF-DA62DF32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1BA6F-3F4C-4E5A-63AE-8738FDD04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CBC617-5398-FDB8-F81E-BE29E297A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 t="16364" r="51166" b="18939"/>
          <a:stretch/>
        </p:blipFill>
        <p:spPr>
          <a:xfrm>
            <a:off x="3512127" y="268187"/>
            <a:ext cx="8364682" cy="63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6B5EE-5380-33FE-B0E5-D6FF2706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遭遇到的困難與解決方式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51AD01-4B4A-D946-DC53-6B1919C07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0591"/>
            <a:ext cx="8596668" cy="443077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原本要做 </a:t>
            </a:r>
            <a:r>
              <a:rPr lang="en-US" altLang="zh-TW" sz="2800" dirty="0"/>
              <a:t>CPE</a:t>
            </a:r>
            <a:r>
              <a:rPr lang="zh-TW" altLang="en-US" sz="2800" dirty="0"/>
              <a:t> </a:t>
            </a:r>
            <a:r>
              <a:rPr lang="zh-TW" altLang="en-US" sz="2800" dirty="0">
                <a:solidFill>
                  <a:srgbClr val="FF0000"/>
                </a:solidFill>
              </a:rPr>
              <a:t>下次是否會再來考</a:t>
            </a:r>
            <a:r>
              <a:rPr lang="zh-TW" altLang="en-US" sz="2800" dirty="0"/>
              <a:t>的預測，利用</a:t>
            </a:r>
            <a:r>
              <a:rPr lang="en-US" altLang="zh-TW" sz="2800" dirty="0"/>
              <a:t>(</a:t>
            </a:r>
            <a:r>
              <a:rPr lang="zh-TW" altLang="en-US" sz="2800" dirty="0"/>
              <a:t>學校</a:t>
            </a:r>
            <a:r>
              <a:rPr lang="en-US" altLang="zh-TW" sz="2800" dirty="0"/>
              <a:t>/</a:t>
            </a:r>
            <a:r>
              <a:rPr lang="zh-TW" altLang="en-US" sz="2800" dirty="0"/>
              <a:t>單位、答對題數、花費時間</a:t>
            </a:r>
            <a:r>
              <a:rPr lang="en-US" altLang="zh-TW" sz="2800" dirty="0"/>
              <a:t>)</a:t>
            </a:r>
            <a:r>
              <a:rPr lang="zh-TW" altLang="en-US" sz="2800" dirty="0"/>
              <a:t>的特徵。</a:t>
            </a:r>
            <a:endParaRPr lang="en-US" altLang="zh-TW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C03BBB-F196-FC49-B9FE-09E9CAAE6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85" r="796" b="6212"/>
          <a:stretch/>
        </p:blipFill>
        <p:spPr>
          <a:xfrm>
            <a:off x="935181" y="3067466"/>
            <a:ext cx="8596667" cy="34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8D04474-2577-7A21-9C41-A30E4147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0591"/>
            <a:ext cx="8596668" cy="4430771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問題</a:t>
            </a:r>
            <a:r>
              <a:rPr lang="en-US" altLang="zh-TW" sz="2800" dirty="0"/>
              <a:t>1</a:t>
            </a:r>
            <a:r>
              <a:rPr lang="zh-TW" altLang="en-US" sz="2800" dirty="0"/>
              <a:t>：學校</a:t>
            </a:r>
            <a:r>
              <a:rPr lang="en-US" altLang="zh-TW" sz="2800" dirty="0"/>
              <a:t>/</a:t>
            </a:r>
            <a:r>
              <a:rPr lang="zh-TW" altLang="en-US" sz="2800" dirty="0"/>
              <a:t>單位，很難量化成一個值</a:t>
            </a:r>
            <a:endParaRPr lang="en-US" altLang="zh-TW" sz="2800" dirty="0"/>
          </a:p>
          <a:p>
            <a:r>
              <a:rPr lang="zh-TW" altLang="en-US" sz="2800" dirty="0"/>
              <a:t>問題</a:t>
            </a:r>
            <a:r>
              <a:rPr lang="en-US" altLang="zh-TW" sz="2800" dirty="0"/>
              <a:t>2</a:t>
            </a:r>
            <a:r>
              <a:rPr lang="zh-TW" altLang="en-US" sz="2800" dirty="0"/>
              <a:t>：由於考試每次都不同，都需要重新取得訓練資料，無法用在未來預測。</a:t>
            </a:r>
            <a:endParaRPr lang="en-US" altLang="zh-TW" sz="2800" dirty="0"/>
          </a:p>
          <a:p>
            <a:r>
              <a:rPr lang="zh-TW" altLang="en-US" sz="2800" dirty="0"/>
              <a:t>問題</a:t>
            </a:r>
            <a:r>
              <a:rPr lang="en-US" altLang="zh-TW" sz="2800" dirty="0"/>
              <a:t>3</a:t>
            </a:r>
            <a:r>
              <a:rPr lang="zh-TW" altLang="en-US" sz="2800" dirty="0"/>
              <a:t>：實際訓練完發現，約</a:t>
            </a:r>
            <a:r>
              <a:rPr lang="en-US" altLang="zh-TW" sz="2800" dirty="0"/>
              <a:t>2000</a:t>
            </a:r>
            <a:r>
              <a:rPr lang="zh-TW" altLang="en-US" sz="2800" dirty="0"/>
              <a:t>筆資料中，下次有再參加者僅僅只有</a:t>
            </a:r>
            <a:r>
              <a:rPr lang="en-US" altLang="zh-TW" sz="2800" dirty="0"/>
              <a:t>50</a:t>
            </a:r>
            <a:r>
              <a:rPr lang="zh-TW" altLang="en-US" sz="2800" dirty="0"/>
              <a:t>人，準確率達到</a:t>
            </a:r>
            <a:r>
              <a:rPr lang="en-US" altLang="zh-TW" sz="2800" dirty="0"/>
              <a:t>100%</a:t>
            </a:r>
            <a:r>
              <a:rPr lang="zh-TW" altLang="en-US" sz="2800" dirty="0"/>
              <a:t>，預測上顯然不準。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結果：放棄研究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81280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15FC8-3E09-10A2-869B-E0699DD8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任務分工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E5834D-3AD5-C348-01BC-ED71841B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6561"/>
            <a:ext cx="8596668" cy="4354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程式、簡報、報告：侯佳典</a:t>
            </a:r>
          </a:p>
        </p:txBody>
      </p:sp>
    </p:spTree>
    <p:extLst>
      <p:ext uri="{BB962C8B-B14F-4D97-AF65-F5344CB8AC3E}">
        <p14:creationId xmlns:p14="http://schemas.microsoft.com/office/powerpoint/2010/main" val="204854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8FE59-E971-4892-16CA-A98C9D01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B1C20-BC73-51AC-E790-BBD59D614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9809"/>
            <a:ext cx="3863493" cy="445155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英雄聯盟</a:t>
            </a:r>
            <a:endParaRPr lang="en-US" altLang="zh-TW" sz="2800" dirty="0"/>
          </a:p>
          <a:p>
            <a:r>
              <a:rPr lang="zh-TW" altLang="en-US" sz="2800" dirty="0"/>
              <a:t>多人線上戰鬥技術型（</a:t>
            </a:r>
            <a:r>
              <a:rPr lang="en-US" altLang="zh-TW" sz="2800" dirty="0"/>
              <a:t>MOBA</a:t>
            </a:r>
            <a:r>
              <a:rPr lang="zh-TW" altLang="en-US" sz="2800" dirty="0"/>
              <a:t>）遊戲</a:t>
            </a:r>
            <a:endParaRPr lang="en-US" altLang="zh-TW" sz="2800" dirty="0"/>
          </a:p>
          <a:p>
            <a:r>
              <a:rPr lang="zh-TW" altLang="en-US" sz="2800" dirty="0"/>
              <a:t>推塔</a:t>
            </a:r>
            <a:endParaRPr lang="en-US" altLang="zh-TW" sz="2800" dirty="0"/>
          </a:p>
          <a:p>
            <a:r>
              <a:rPr lang="zh-TW" altLang="en-US" sz="2800" dirty="0"/>
              <a:t>吃兵</a:t>
            </a:r>
            <a:endParaRPr lang="en-US" altLang="zh-TW" sz="2800" dirty="0"/>
          </a:p>
          <a:p>
            <a:r>
              <a:rPr lang="zh-TW" altLang="en-US" sz="2800" dirty="0"/>
              <a:t>農裝備</a:t>
            </a:r>
            <a:endParaRPr lang="en-US" altLang="zh-TW" sz="2800" dirty="0"/>
          </a:p>
          <a:p>
            <a:r>
              <a:rPr lang="zh-TW" altLang="en-US" sz="2800" dirty="0"/>
              <a:t>打架</a:t>
            </a:r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1026" name="Picture 2" descr="五五英雄聯盟地圖游戲海報LOL召喚師峽谷動漫墻貼宿舍超大網咖墻壁紙| Yahoo奇摩拍賣">
            <a:extLst>
              <a:ext uri="{FF2B5EF4-FFF2-40B4-BE49-F238E27FC236}">
                <a16:creationId xmlns:a16="http://schemas.microsoft.com/office/drawing/2014/main" id="{CFCCFA76-7776-25F7-8A69-574FCB6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8889"/>
          <a:stretch/>
        </p:blipFill>
        <p:spPr bwMode="auto">
          <a:xfrm>
            <a:off x="4835236" y="816638"/>
            <a:ext cx="6858000" cy="563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7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C4460-875E-14DA-274B-33D9A14F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D5118-D09D-B801-7085-1B7BD413B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19457" cy="388077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英雄聯盟全球總决賽</a:t>
            </a:r>
            <a:r>
              <a:rPr lang="en-US" altLang="zh-TW" sz="2400" dirty="0"/>
              <a:t>(Worlds)</a:t>
            </a:r>
          </a:p>
          <a:p>
            <a:r>
              <a:rPr lang="zh-TW" altLang="en-US" sz="2400" dirty="0"/>
              <a:t>每年皆會舉辦</a:t>
            </a:r>
            <a:endParaRPr lang="en-US" altLang="zh-TW" sz="2400" dirty="0"/>
          </a:p>
          <a:p>
            <a:r>
              <a:rPr lang="zh-TW" altLang="en-US" sz="2400" dirty="0"/>
              <a:t>每年小組對決打滿約需</a:t>
            </a:r>
            <a:r>
              <a:rPr lang="en-US" altLang="zh-TW" sz="2400" dirty="0">
                <a:solidFill>
                  <a:srgbClr val="FF0000"/>
                </a:solidFill>
              </a:rPr>
              <a:t>120</a:t>
            </a:r>
            <a:r>
              <a:rPr lang="zh-TW" altLang="en-US" sz="2400" dirty="0">
                <a:solidFill>
                  <a:srgbClr val="FF0000"/>
                </a:solidFill>
              </a:rPr>
              <a:t>場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EE9139-A8BA-75A4-6928-C1417D77B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4" t="11908" r="52017" b="5909"/>
          <a:stretch/>
        </p:blipFill>
        <p:spPr>
          <a:xfrm>
            <a:off x="6096000" y="219219"/>
            <a:ext cx="5704609" cy="6419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413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1D422-4BF2-ABB7-EA12-D55AECA0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6AD24-C4D1-CA07-5E5A-6EFEA73B9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644BDF-0FBF-EE7B-BD4E-5707008B9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5" t="11908" r="20654" b="10303"/>
          <a:stretch/>
        </p:blipFill>
        <p:spPr>
          <a:xfrm>
            <a:off x="221981" y="1350039"/>
            <a:ext cx="7398328" cy="5334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CC4DB9-5688-F54D-0C84-395C4430038C}"/>
              </a:ext>
            </a:extLst>
          </p:cNvPr>
          <p:cNvSpPr/>
          <p:nvPr/>
        </p:nvSpPr>
        <p:spPr>
          <a:xfrm>
            <a:off x="581890" y="6041362"/>
            <a:ext cx="1461655" cy="509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9F8A3E-4637-5E02-28E8-88F6DAF8E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7" t="22211" r="65227" b="28149"/>
          <a:stretch/>
        </p:blipFill>
        <p:spPr>
          <a:xfrm>
            <a:off x="5244612" y="2315237"/>
            <a:ext cx="1880755" cy="3404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4BB8B3-EDFD-7124-3F43-DBC434A66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91" t="22211" r="67017" b="22576"/>
          <a:stretch/>
        </p:blipFill>
        <p:spPr>
          <a:xfrm>
            <a:off x="7363346" y="2207707"/>
            <a:ext cx="1693718" cy="3786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4108DC-4B84-AE67-278C-5B6E7583D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43" t="22211" r="60711" b="10216"/>
          <a:stretch/>
        </p:blipFill>
        <p:spPr>
          <a:xfrm>
            <a:off x="9459549" y="1708223"/>
            <a:ext cx="2489150" cy="4890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3DF750B-90BF-7A1D-2596-FCC78CC5B997}"/>
              </a:ext>
            </a:extLst>
          </p:cNvPr>
          <p:cNvSpPr/>
          <p:nvPr/>
        </p:nvSpPr>
        <p:spPr>
          <a:xfrm>
            <a:off x="5343651" y="3154840"/>
            <a:ext cx="1249660" cy="382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4A518A-F3CC-E419-3EB6-05877F56880A}"/>
              </a:ext>
            </a:extLst>
          </p:cNvPr>
          <p:cNvSpPr/>
          <p:nvPr/>
        </p:nvSpPr>
        <p:spPr>
          <a:xfrm>
            <a:off x="7502256" y="2590612"/>
            <a:ext cx="1146812" cy="413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4EFC77-366D-5F85-B501-711278E4841E}"/>
              </a:ext>
            </a:extLst>
          </p:cNvPr>
          <p:cNvSpPr txBox="1"/>
          <p:nvPr/>
        </p:nvSpPr>
        <p:spPr>
          <a:xfrm>
            <a:off x="2871518" y="833703"/>
            <a:ext cx="610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6"/>
              </a:rPr>
              <a:t>https://lol.moa.tw/WorldChampionship/year2021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892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F91F7-BC8C-6380-88DC-15AA2F12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86" y="1091045"/>
            <a:ext cx="8596668" cy="5611091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擊殺數</a:t>
            </a:r>
            <a:r>
              <a:rPr lang="en-US" altLang="zh-TW" sz="2400" b="1" dirty="0">
                <a:latin typeface="+mn-ea"/>
              </a:rPr>
              <a:t>(K)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死亡數</a:t>
            </a:r>
            <a:r>
              <a:rPr lang="en-US" altLang="zh-TW" sz="2400" b="1" dirty="0">
                <a:latin typeface="+mn-ea"/>
              </a:rPr>
              <a:t>(D)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&lt;= b (set 1)</a:t>
            </a:r>
          </a:p>
          <a:p>
            <a:r>
              <a:rPr lang="zh-TW" altLang="en-US" sz="2400" b="1" dirty="0">
                <a:latin typeface="+mn-ea"/>
              </a:rPr>
              <a:t>助攻數</a:t>
            </a:r>
            <a:r>
              <a:rPr lang="en-US" altLang="zh-TW" sz="2400" b="1" dirty="0">
                <a:latin typeface="+mn-ea"/>
              </a:rPr>
              <a:t>(A)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en-US" altLang="zh-TW" sz="2400" b="1" dirty="0">
                <a:latin typeface="+mn-ea"/>
              </a:rPr>
              <a:t>KDA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金錢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巴龍數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小龍數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放置偵查守衛數量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拆除偵查守衛數量 </a:t>
            </a:r>
            <a:r>
              <a:rPr lang="en-US" altLang="zh-TW" dirty="0">
                <a:latin typeface="+mn-ea"/>
              </a:rPr>
              <a:t>a &gt;= b (set 1)</a:t>
            </a:r>
          </a:p>
          <a:p>
            <a:r>
              <a:rPr lang="zh-TW" altLang="en-US" sz="2400" b="1" dirty="0">
                <a:latin typeface="+mn-ea"/>
              </a:rPr>
              <a:t>勝敗</a:t>
            </a:r>
            <a:r>
              <a:rPr lang="zh-TW" altLang="en-US" sz="2400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 &gt;= b (set 1)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B52440-1884-64B9-1AAE-38810FBE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64" t="18788" r="31307" b="13788"/>
          <a:stretch/>
        </p:blipFill>
        <p:spPr>
          <a:xfrm>
            <a:off x="5444369" y="293578"/>
            <a:ext cx="6307750" cy="640855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A0417E19-BB36-6663-E074-F87AC160339C}"/>
              </a:ext>
            </a:extLst>
          </p:cNvPr>
          <p:cNvSpPr/>
          <p:nvPr/>
        </p:nvSpPr>
        <p:spPr>
          <a:xfrm>
            <a:off x="6023264" y="665018"/>
            <a:ext cx="2040082" cy="13716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03124D6-F698-75A3-260E-83378C39C85F}"/>
              </a:ext>
            </a:extLst>
          </p:cNvPr>
          <p:cNvSpPr/>
          <p:nvPr/>
        </p:nvSpPr>
        <p:spPr>
          <a:xfrm>
            <a:off x="9064337" y="665018"/>
            <a:ext cx="2040082" cy="13716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5590FAE-6DDD-0758-BBD6-4673F13D31C3}"/>
              </a:ext>
            </a:extLst>
          </p:cNvPr>
          <p:cNvSpPr/>
          <p:nvPr/>
        </p:nvSpPr>
        <p:spPr>
          <a:xfrm>
            <a:off x="11139055" y="2190750"/>
            <a:ext cx="613064" cy="451138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7ACFA41-2CD9-5A97-92BE-5AD323F50417}"/>
                  </a:ext>
                </a:extLst>
              </p:cNvPr>
              <p:cNvSpPr txBox="1"/>
              <p:nvPr/>
            </p:nvSpPr>
            <p:spPr>
              <a:xfrm>
                <a:off x="3905794" y="2587336"/>
                <a:ext cx="1204561" cy="4855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KDA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7ACFA41-2CD9-5A97-92BE-5AD323F50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94" y="2587336"/>
                <a:ext cx="1204561" cy="485582"/>
              </a:xfrm>
              <a:prstGeom prst="rect">
                <a:avLst/>
              </a:prstGeom>
              <a:blipFill>
                <a:blip r:embed="rId3"/>
                <a:stretch>
                  <a:fillRect l="-4020" b="-36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8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FEEC1-80E4-8A5A-AFED-CE9C80BA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6F0D95-4C74-46CA-05CC-4EE9BB7E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45EF5A-BF87-5F4A-D45A-5A71CC879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" t="15909" b="14697"/>
          <a:stretch/>
        </p:blipFill>
        <p:spPr>
          <a:xfrm>
            <a:off x="195695" y="2015274"/>
            <a:ext cx="11800609" cy="4641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73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E6592-D090-A774-BEF9-BDE156D9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5191F7-B3DD-103C-7107-F0FB9E06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31824A-77A2-8B41-E06A-551F91642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19394" r="1733" b="13788"/>
          <a:stretch/>
        </p:blipFill>
        <p:spPr>
          <a:xfrm>
            <a:off x="202911" y="1460874"/>
            <a:ext cx="11786178" cy="50957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961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19F42-D1B5-B76A-201D-6E413E4D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任務與動機介紹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54011E-25E8-721A-53DF-A29AECC65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441"/>
            <a:ext cx="8596668" cy="4425922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任務：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zh-TW" altLang="en-US" sz="2800" dirty="0"/>
              <a:t>利用前面描述的</a:t>
            </a:r>
            <a:r>
              <a:rPr lang="en-US" altLang="zh-TW" sz="2800" dirty="0">
                <a:solidFill>
                  <a:srgbClr val="FF0000"/>
                </a:solidFill>
              </a:rPr>
              <a:t>9</a:t>
            </a:r>
            <a:r>
              <a:rPr lang="zh-TW" altLang="en-US" sz="2800" dirty="0">
                <a:solidFill>
                  <a:srgbClr val="FF0000"/>
                </a:solidFill>
              </a:rPr>
              <a:t>個特徵</a:t>
            </a:r>
            <a:r>
              <a:rPr lang="zh-TW" altLang="en-US" sz="2800" dirty="0"/>
              <a:t>，去判斷</a:t>
            </a:r>
            <a:r>
              <a:rPr lang="zh-TW" altLang="en-US" sz="2800" dirty="0">
                <a:solidFill>
                  <a:srgbClr val="FF0000"/>
                </a:solidFill>
              </a:rPr>
              <a:t>結果勝敗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  <a:p>
            <a:endParaRPr lang="en-US" altLang="zh-TW" sz="2800" dirty="0"/>
          </a:p>
          <a:p>
            <a:r>
              <a:rPr lang="zh-TW" altLang="en-US" sz="2800" dirty="0"/>
              <a:t>動機：</a:t>
            </a:r>
            <a:endParaRPr lang="en-US" altLang="zh-TW" sz="2800" dirty="0"/>
          </a:p>
          <a:p>
            <a:pPr marL="457200" lvl="1" indent="0">
              <a:buNone/>
            </a:pPr>
            <a:r>
              <a:rPr lang="zh-TW" altLang="en-US" sz="2600" dirty="0"/>
              <a:t>當你很不解自己那麼努力，但還是戰敗，可以用這個程式去</a:t>
            </a:r>
            <a:r>
              <a:rPr lang="zh-TW" altLang="en-US" sz="2600" strike="sngStrike" dirty="0"/>
              <a:t>判斷是否真的是自己太爛</a:t>
            </a:r>
            <a:r>
              <a:rPr lang="zh-TW" altLang="en-US" sz="2600" dirty="0"/>
              <a:t>。</a:t>
            </a:r>
            <a:endParaRPr lang="en-US" altLang="zh-TW" sz="2600" dirty="0"/>
          </a:p>
          <a:p>
            <a:pPr marL="457200" lvl="1" indent="0">
              <a:buNone/>
            </a:pPr>
            <a:r>
              <a:rPr lang="zh-TW" altLang="en-US" sz="2600" b="1" dirty="0"/>
              <a:t>判斷這局我方隊伍是否真的處於劣勢而戰敗</a:t>
            </a:r>
          </a:p>
        </p:txBody>
      </p:sp>
    </p:spTree>
    <p:extLst>
      <p:ext uri="{BB962C8B-B14F-4D97-AF65-F5344CB8AC3E}">
        <p14:creationId xmlns:p14="http://schemas.microsoft.com/office/powerpoint/2010/main" val="195294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FE166-1A87-5A36-7771-847C77BF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資料觀察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ADD43-3843-6371-832F-BAE8093B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2759"/>
            <a:ext cx="4229946" cy="78231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訓練資料 </a:t>
            </a:r>
            <a:r>
              <a:rPr lang="en-US" altLang="zh-TW" sz="2800" dirty="0"/>
              <a:t>(80%)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E5D062-C1E3-C5F5-9D18-325B548F4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0" r="24584" b="37001"/>
          <a:stretch/>
        </p:blipFill>
        <p:spPr>
          <a:xfrm>
            <a:off x="200790" y="2783842"/>
            <a:ext cx="5524980" cy="3942080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D53D926-C82B-F9FA-A1DC-7DEE04C20524}"/>
              </a:ext>
            </a:extLst>
          </p:cNvPr>
          <p:cNvSpPr txBox="1">
            <a:spLocks/>
          </p:cNvSpPr>
          <p:nvPr/>
        </p:nvSpPr>
        <p:spPr>
          <a:xfrm>
            <a:off x="5925690" y="1762759"/>
            <a:ext cx="4229946" cy="78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/>
              <a:t>測試資料 </a:t>
            </a:r>
            <a:r>
              <a:rPr lang="en-US" altLang="zh-TW" sz="2800" dirty="0"/>
              <a:t>(20%)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88FC63-F8F5-B576-46A8-54000456C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7" r="24833" b="42519"/>
          <a:stretch/>
        </p:blipFill>
        <p:spPr>
          <a:xfrm>
            <a:off x="5925690" y="2783841"/>
            <a:ext cx="6065520" cy="394208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E27EE7B0-91A9-7285-64E2-8FDA1D4F88AF}"/>
              </a:ext>
            </a:extLst>
          </p:cNvPr>
          <p:cNvSpPr/>
          <p:nvPr/>
        </p:nvSpPr>
        <p:spPr>
          <a:xfrm>
            <a:off x="894080" y="4947458"/>
            <a:ext cx="1696720" cy="2133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24F182D-59F4-1F14-18DB-1992EE5B8044}"/>
              </a:ext>
            </a:extLst>
          </p:cNvPr>
          <p:cNvSpPr/>
          <p:nvPr/>
        </p:nvSpPr>
        <p:spPr>
          <a:xfrm>
            <a:off x="6822440" y="5872481"/>
            <a:ext cx="1696720" cy="2133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685466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橙紅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</TotalTime>
  <Words>543</Words>
  <Application>Microsoft Office PowerPoint</Application>
  <PresentationFormat>寬螢幕</PresentationFormat>
  <Paragraphs>78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微軟正黑體</vt:lpstr>
      <vt:lpstr>Arial</vt:lpstr>
      <vt:lpstr>Calibri</vt:lpstr>
      <vt:lpstr>Cambria Math</vt:lpstr>
      <vt:lpstr>Trebuchet MS</vt:lpstr>
      <vt:lpstr>Wingdings 3</vt:lpstr>
      <vt:lpstr>多面向</vt:lpstr>
      <vt:lpstr>英雄聯盟戰績勝敗預測 Logistic Regression</vt:lpstr>
      <vt:lpstr>遊戲介紹</vt:lpstr>
      <vt:lpstr>PowerPoint 簡報</vt:lpstr>
      <vt:lpstr>資料簡介</vt:lpstr>
      <vt:lpstr>PowerPoint 簡報</vt:lpstr>
      <vt:lpstr>PowerPoint 簡報</vt:lpstr>
      <vt:lpstr>PowerPoint 簡報</vt:lpstr>
      <vt:lpstr>任務與動機介紹</vt:lpstr>
      <vt:lpstr>資料觀察</vt:lpstr>
      <vt:lpstr>實驗結果</vt:lpstr>
      <vt:lpstr>PowerPoint 簡報</vt:lpstr>
      <vt:lpstr>PowerPoint 簡報</vt:lpstr>
      <vt:lpstr>分析結果</vt:lpstr>
      <vt:lpstr>PowerPoint 簡報</vt:lpstr>
      <vt:lpstr>PowerPoint 簡報</vt:lpstr>
      <vt:lpstr>程式碼</vt:lpstr>
      <vt:lpstr>遭遇到的困難與解決方式</vt:lpstr>
      <vt:lpstr>PowerPoint 簡報</vt:lpstr>
      <vt:lpstr>任務分工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英雄聯盟戰績勝敗預測</dc:title>
  <dc:creator>侯佳典</dc:creator>
  <cp:lastModifiedBy>侯佳典</cp:lastModifiedBy>
  <cp:revision>48</cp:revision>
  <dcterms:created xsi:type="dcterms:W3CDTF">2022-06-17T18:07:30Z</dcterms:created>
  <dcterms:modified xsi:type="dcterms:W3CDTF">2022-06-20T07:38:45Z</dcterms:modified>
</cp:coreProperties>
</file>